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7" r:id="rId3"/>
  </p:sldMasterIdLst>
  <p:notesMasterIdLst>
    <p:notesMasterId r:id="rId26"/>
  </p:notesMasterIdLst>
  <p:sldIdLst>
    <p:sldId id="256" r:id="rId4"/>
    <p:sldId id="262" r:id="rId5"/>
    <p:sldId id="307" r:id="rId6"/>
    <p:sldId id="302" r:id="rId7"/>
    <p:sldId id="267" r:id="rId8"/>
    <p:sldId id="304" r:id="rId9"/>
    <p:sldId id="305" r:id="rId10"/>
    <p:sldId id="306" r:id="rId11"/>
    <p:sldId id="260" r:id="rId12"/>
    <p:sldId id="298" r:id="rId13"/>
    <p:sldId id="299" r:id="rId14"/>
    <p:sldId id="300" r:id="rId15"/>
    <p:sldId id="301" r:id="rId16"/>
    <p:sldId id="313" r:id="rId17"/>
    <p:sldId id="295" r:id="rId18"/>
    <p:sldId id="270" r:id="rId19"/>
    <p:sldId id="271" r:id="rId20"/>
    <p:sldId id="263" r:id="rId21"/>
    <p:sldId id="257" r:id="rId22"/>
    <p:sldId id="258" r:id="rId23"/>
    <p:sldId id="259" r:id="rId24"/>
    <p:sldId id="26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tler, Paul D. (Fed)" initials="BPD(" lastIdx="1" clrIdx="0">
    <p:extLst>
      <p:ext uri="{19B8F6BF-5375-455C-9EA6-DF929625EA0E}">
        <p15:presenceInfo xmlns:p15="http://schemas.microsoft.com/office/powerpoint/2012/main" userId="S::butler@nist.gov::c943401a-9b38-41cc-a6aa-8be46c3ea6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7T23:41:18.56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ed9889a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ed9889a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5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571da7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571da7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150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4ca4c097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54ca4c09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58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4ca4c097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554ca4c09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ed9889a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5ed9889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9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2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Penultimate step in a ‘data processing pipeline’</a:t>
            </a: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ed9889a8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55ed9889a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ed9889a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ed9889a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5ed9889a8_0_2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5ed9889a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d9889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d9889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2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623520" y="409320"/>
            <a:ext cx="8520120" cy="289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285875" y="314772"/>
            <a:ext cx="6572251" cy="28798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482163">
              <a:defRPr sz="1898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8185873" y="5304234"/>
            <a:ext cx="679673" cy="394660"/>
          </a:xfrm>
          <a:prstGeom prst="rect">
            <a:avLst/>
          </a:prstGeom>
        </p:spPr>
        <p:txBody>
          <a:bodyPr/>
          <a:lstStyle>
            <a:lvl1pPr>
              <a:defRPr sz="1898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40362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1_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1725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185873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1725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3951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739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147280" y="4063472"/>
            <a:ext cx="405920" cy="30982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457162">
              <a:defRPr sz="11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582275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694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1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91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1800">
                <a:solidFill>
                  <a:srgbClr val="8C8C9C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>
                <a:solidFill>
                  <a:srgbClr val="8C8C9C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>
                <a:solidFill>
                  <a:srgbClr val="8C8C9C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>
                <a:solidFill>
                  <a:srgbClr val="8C8C9C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>
                <a:solidFill>
                  <a:srgbClr val="8C8C9C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200">
                <a:solidFill>
                  <a:srgbClr val="8C8C9C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200">
                <a:solidFill>
                  <a:srgbClr val="8C8C9C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200">
                <a:solidFill>
                  <a:srgbClr val="8C8C9C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200">
                <a:solidFill>
                  <a:srgbClr val="8C8C9C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412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304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32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35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Char char="▪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800"/>
              <a:buChar char="▪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▪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54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4205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87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282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285875" y="314771"/>
            <a:ext cx="6572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2300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185872" y="5304234"/>
            <a:ext cx="489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23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91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623520" y="409320"/>
            <a:ext cx="8520120" cy="289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920" y="409320"/>
            <a:ext cx="623160" cy="6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80640" y="2651040"/>
            <a:ext cx="8982360" cy="2411280"/>
          </a:xfrm>
          <a:prstGeom prst="rect">
            <a:avLst/>
          </a:prstGeom>
          <a:solidFill>
            <a:srgbClr val="5E2B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86000" y="264600"/>
            <a:ext cx="8183520" cy="147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920" y="409320"/>
            <a:ext cx="623160" cy="6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9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oogle Shape;15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901" y="4168800"/>
            <a:ext cx="1764506" cy="910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8791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57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pos="166">
          <p15:clr>
            <a:srgbClr val="F26B43"/>
          </p15:clr>
        </p15:guide>
        <p15:guide id="7" pos="778">
          <p15:clr>
            <a:srgbClr val="F26B43"/>
          </p15:clr>
        </p15:guide>
        <p15:guide id="8" pos="1504">
          <p15:clr>
            <a:srgbClr val="F26B43"/>
          </p15:clr>
        </p15:guide>
        <p15:guide id="9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hyperlink" Target="http://trac.sasview.org/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sasview.org/" TargetMode="External"/><Relationship Id="rId9" Type="http://schemas.openxmlformats.org/officeDocument/2006/relationships/hyperlink" Target="http://build.sasview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Sas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sasview.org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sview.org/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github.com/Sas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44.jpg"/><Relationship Id="rId4" Type="http://schemas.openxmlformats.org/officeDocument/2006/relationships/image" Target="../media/image40.png"/><Relationship Id="rId9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zf_wdlPn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cansa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825747" y="395460"/>
            <a:ext cx="7303320" cy="83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Writing Models in </a:t>
            </a:r>
            <a:r>
              <a:rPr lang="en-US" sz="42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SasView</a:t>
            </a:r>
            <a:endParaRPr lang="en-US" sz="42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335521" y="4336560"/>
            <a:ext cx="3858108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Contributing to </a:t>
            </a:r>
            <a:r>
              <a:rPr lang="en-US" sz="1500" b="0" i="0" u="none" strike="noStrike" cap="none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workshop Tutorial</a:t>
            </a:r>
            <a:endParaRPr sz="15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7009200" y="4336560"/>
            <a:ext cx="1887120" cy="6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Paul Butler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Virtually </a:t>
            </a:r>
            <a:r>
              <a:rPr lang="en-US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9, 2021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73" y="2964331"/>
            <a:ext cx="2715364" cy="2118675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7" name="Google Shape;266;p40"/>
          <p:cNvSpPr/>
          <p:nvPr/>
        </p:nvSpPr>
        <p:spPr>
          <a:xfrm>
            <a:off x="547008" y="483077"/>
            <a:ext cx="3822728" cy="41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Support Resources</a:t>
            </a:r>
            <a:endParaRPr sz="3000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290984" y="1005829"/>
            <a:ext cx="3592956" cy="344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35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-GB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139697">
              <a:buClr>
                <a:srgbClr val="626262"/>
              </a:buClr>
              <a:buSzPts val="1400"/>
            </a:pPr>
            <a:endParaRPr lang="en"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67" y="957104"/>
            <a:ext cx="2701350" cy="2003379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359" y="1353219"/>
            <a:ext cx="2684462" cy="1947064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952" y="2964331"/>
            <a:ext cx="3727206" cy="1765700"/>
          </a:xfrm>
          <a:prstGeom prst="rect">
            <a:avLst/>
          </a:prstGeom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239681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940" y="2034744"/>
            <a:ext cx="3780800" cy="2494253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976" y="3116923"/>
            <a:ext cx="2856449" cy="1975646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09" y="958289"/>
            <a:ext cx="4749825" cy="1269799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sp>
        <p:nvSpPr>
          <p:cNvPr id="11" name="Google Shape;423;p53"/>
          <p:cNvSpPr txBox="1"/>
          <p:nvPr/>
        </p:nvSpPr>
        <p:spPr>
          <a:xfrm>
            <a:off x="290984" y="1005829"/>
            <a:ext cx="3592956" cy="345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35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139697">
              <a:buClr>
                <a:srgbClr val="626262"/>
              </a:buClr>
              <a:buSzPts val="1400"/>
            </a:pPr>
            <a:endParaRPr lang="en"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sp>
        <p:nvSpPr>
          <p:cNvPr id="7" name="Google Shape;266;p40">
            <a:extLst>
              <a:ext uri="{FF2B5EF4-FFF2-40B4-BE49-F238E27FC236}">
                <a16:creationId xmlns:a16="http://schemas.microsoft.com/office/drawing/2014/main" id="{53034965-9973-4A44-83B8-23D5FB975642}"/>
              </a:ext>
            </a:extLst>
          </p:cNvPr>
          <p:cNvSpPr/>
          <p:nvPr/>
        </p:nvSpPr>
        <p:spPr>
          <a:xfrm>
            <a:off x="547008" y="483077"/>
            <a:ext cx="3822728" cy="41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Support Resources</a:t>
            </a:r>
            <a:endParaRPr sz="30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9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3;p53"/>
          <p:cNvSpPr txBox="1"/>
          <p:nvPr/>
        </p:nvSpPr>
        <p:spPr>
          <a:xfrm>
            <a:off x="290984" y="1005830"/>
            <a:ext cx="3592956" cy="345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914378" lvl="1" indent="-317492">
              <a:buSzPts val="1400"/>
              <a:buFont typeface="Tahoma"/>
              <a:buChar char="○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35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b="1" dirty="0">
                <a:solidFill>
                  <a:srgbClr val="C00000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350" b="1" dirty="0">
              <a:solidFill>
                <a:srgbClr val="C00000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139697">
              <a:buClr>
                <a:srgbClr val="626262"/>
              </a:buClr>
              <a:buSzPts val="1400"/>
            </a:pPr>
            <a:endParaRPr lang="en"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57189" indent="-317492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35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35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16301" y="3773102"/>
            <a:ext cx="2325493" cy="1095874"/>
            <a:chOff x="3220630" y="5195468"/>
            <a:chExt cx="3100657" cy="1461165"/>
          </a:xfrm>
        </p:grpSpPr>
        <p:pic>
          <p:nvPicPr>
            <p:cNvPr id="442" name="Google Shape;442;p55"/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r="31257"/>
            <a:stretch/>
          </p:blipFill>
          <p:spPr>
            <a:xfrm>
              <a:off x="3607792" y="5875699"/>
              <a:ext cx="2326331" cy="780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55"/>
            <p:cNvSpPr txBox="1"/>
            <p:nvPr/>
          </p:nvSpPr>
          <p:spPr>
            <a:xfrm>
              <a:off x="3220630" y="5195468"/>
              <a:ext cx="3100657" cy="680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i="1" dirty="0"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All the work of ISIS Sandwich Student Michael Oakley</a:t>
              </a:r>
              <a:endParaRPr sz="1200" i="1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41793" y="950615"/>
            <a:ext cx="3755202" cy="3962023"/>
            <a:chOff x="6855724" y="1267486"/>
            <a:chExt cx="5006936" cy="52826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5724" y="1267486"/>
              <a:ext cx="5006936" cy="5282697"/>
            </a:xfrm>
            <a:prstGeom prst="rect">
              <a:avLst/>
            </a:prstGeom>
            <a:ln>
              <a:solidFill>
                <a:srgbClr val="626262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048577" y="1639957"/>
              <a:ext cx="268278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>
                  <a:solidFill>
                    <a:srgbClr val="0070C0"/>
                  </a:solidFill>
                </a:rPr>
                <a:t>https://pan-learning.org/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082059" y="6329495"/>
              <a:ext cx="2160000" cy="202582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082059" y="4949325"/>
              <a:ext cx="2160000" cy="202582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sp>
        <p:nvSpPr>
          <p:cNvPr id="12" name="Google Shape;266;p40">
            <a:extLst>
              <a:ext uri="{FF2B5EF4-FFF2-40B4-BE49-F238E27FC236}">
                <a16:creationId xmlns:a16="http://schemas.microsoft.com/office/drawing/2014/main" id="{BDB91A13-BE3F-492A-BE73-2B40B9285C28}"/>
              </a:ext>
            </a:extLst>
          </p:cNvPr>
          <p:cNvSpPr/>
          <p:nvPr/>
        </p:nvSpPr>
        <p:spPr>
          <a:xfrm>
            <a:off x="547008" y="483077"/>
            <a:ext cx="3822728" cy="41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Support Resources</a:t>
            </a:r>
            <a:endParaRPr sz="30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11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18567" b="8706"/>
          <a:stretch/>
        </p:blipFill>
        <p:spPr>
          <a:xfrm>
            <a:off x="7193183" y="1929012"/>
            <a:ext cx="1704171" cy="128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890" r="5539" b="25236"/>
          <a:stretch/>
        </p:blipFill>
        <p:spPr>
          <a:xfrm>
            <a:off x="7192880" y="408296"/>
            <a:ext cx="1704170" cy="12852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226386" y="1241765"/>
            <a:ext cx="1703700" cy="2761561"/>
            <a:chOff x="6968515" y="1655686"/>
            <a:chExt cx="2271600" cy="3682081"/>
          </a:xfrm>
        </p:grpSpPr>
        <p:pic>
          <p:nvPicPr>
            <p:cNvPr id="4" name="Picture 3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6968515" y="1655686"/>
              <a:ext cx="2271600" cy="1546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515" y="3623769"/>
              <a:ext cx="2271600" cy="17139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3350" y="3450027"/>
            <a:ext cx="1703700" cy="1285200"/>
          </a:xfrm>
          <a:prstGeom prst="rect">
            <a:avLst/>
          </a:prstGeom>
        </p:spPr>
      </p:pic>
      <p:sp>
        <p:nvSpPr>
          <p:cNvPr id="11" name="Google Shape;340;p12"/>
          <p:cNvSpPr txBox="1"/>
          <p:nvPr/>
        </p:nvSpPr>
        <p:spPr>
          <a:xfrm>
            <a:off x="686226" y="394505"/>
            <a:ext cx="5877859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4400"/>
            </a:pPr>
            <a:r>
              <a:rPr lang="en-US" sz="3000" b="1" dirty="0">
                <a:solidFill>
                  <a:srgbClr val="2E2D62"/>
                </a:solidFill>
                <a:latin typeface="Raleway" pitchFamily="2" charset="0"/>
              </a:rPr>
              <a:t>History and Status of SasView</a:t>
            </a:r>
            <a:endParaRPr sz="3000" dirty="0">
              <a:latin typeface="Raleway" pitchFamily="2" charset="0"/>
            </a:endParaRPr>
          </a:p>
        </p:txBody>
      </p:sp>
      <p:sp>
        <p:nvSpPr>
          <p:cNvPr id="12" name="Google Shape;361;p15"/>
          <p:cNvSpPr/>
          <p:nvPr/>
        </p:nvSpPr>
        <p:spPr>
          <a:xfrm>
            <a:off x="316299" y="1255797"/>
            <a:ext cx="4749248" cy="32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2006; originates in NSF </a:t>
            </a:r>
            <a:r>
              <a:rPr lang="en-US" sz="1800" i="1" dirty="0">
                <a:solidFill>
                  <a:srgbClr val="666666"/>
                </a:solidFill>
              </a:rPr>
              <a:t>DANSE</a:t>
            </a:r>
            <a:r>
              <a:rPr lang="en-US" sz="1800" dirty="0">
                <a:solidFill>
                  <a:srgbClr val="666666"/>
                </a:solidFill>
              </a:rPr>
              <a:t> project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2013; transitions into a community project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2016; Sine2020 project funded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2021; Essentially a “volunteer army”</a:t>
            </a:r>
            <a:endParaRPr lang="en-US" sz="1350" dirty="0">
              <a:solidFill>
                <a:srgbClr val="666666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666666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~40 contributors from 9 </a:t>
            </a:r>
            <a:r>
              <a:rPr lang="en-US" sz="1800" dirty="0" err="1">
                <a:solidFill>
                  <a:srgbClr val="666666"/>
                </a:solidFill>
              </a:rPr>
              <a:t>organisations</a:t>
            </a:r>
            <a:r>
              <a:rPr lang="en-US" sz="1800" dirty="0">
                <a:solidFill>
                  <a:srgbClr val="666666"/>
                </a:solidFill>
              </a:rPr>
              <a:t> </a:t>
            </a:r>
            <a:br>
              <a:rPr lang="en-US" sz="1800" dirty="0">
                <a:solidFill>
                  <a:srgbClr val="666666"/>
                </a:solidFill>
              </a:rPr>
            </a:br>
            <a:r>
              <a:rPr lang="en-US" sz="1800" dirty="0">
                <a:solidFill>
                  <a:srgbClr val="666666"/>
                </a:solidFill>
              </a:rPr>
              <a:t>(~15 active at any one time)</a:t>
            </a:r>
          </a:p>
          <a:p>
            <a:r>
              <a:rPr lang="en-US" sz="1350" dirty="0">
                <a:solidFill>
                  <a:srgbClr val="666666"/>
                </a:solidFill>
              </a:rPr>
              <a:t> </a:t>
            </a:r>
          </a:p>
          <a:p>
            <a:endParaRPr lang="en-US" sz="1350" dirty="0">
              <a:solidFill>
                <a:srgbClr val="666666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</a:rPr>
              <a:t>small management team:</a:t>
            </a:r>
          </a:p>
          <a:p>
            <a:pPr marL="243000"/>
            <a:r>
              <a:rPr lang="en-US" sz="1350" dirty="0">
                <a:solidFill>
                  <a:srgbClr val="666666"/>
                </a:solidFill>
              </a:rPr>
              <a:t>Paul Butler (NIST), Wojciech Potrzebowski (ESS),       Steve King (ISIS), [Mathieu Doucet (ORNL), Andrew Jackson (ESS)]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06" y="4619066"/>
            <a:ext cx="4300835" cy="2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1879902" y="1020542"/>
            <a:ext cx="5260742" cy="803315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057" y="83934"/>
            <a:ext cx="591379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buClrTx/>
            </a:pPr>
            <a:r>
              <a:rPr lang="en-US" sz="2400" b="1" kern="1200" dirty="0">
                <a:solidFill>
                  <a:srgbClr val="0365C0"/>
                </a:solidFill>
                <a:latin typeface="Tahoma"/>
                <a:ea typeface="Tahoma"/>
                <a:cs typeface="Tahoma"/>
              </a:rPr>
              <a:t>Scientific Software Development and</a:t>
            </a:r>
          </a:p>
          <a:p>
            <a:pPr defTabSz="685800">
              <a:buClrTx/>
            </a:pPr>
            <a:r>
              <a:rPr lang="en-US" sz="2400" b="1" kern="1200" dirty="0">
                <a:solidFill>
                  <a:srgbClr val="0365C0"/>
                </a:solidFill>
                <a:latin typeface="Tahoma"/>
                <a:ea typeface="Tahoma"/>
                <a:cs typeface="Tahoma"/>
              </a:rPr>
              <a:t>The cyberinfrastructure revolution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8490" y="1072240"/>
            <a:ext cx="52107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Never enough resources to achieve the vision we have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 resources for long term maintenance and support.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7827" y="3654926"/>
            <a:ext cx="4138194" cy="346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CONCLUSION</a:t>
            </a:r>
            <a:r>
              <a:rPr lang="en-US" sz="1650" b="1" kern="1200" dirty="0">
                <a:latin typeface="Calibri"/>
                <a:ea typeface="+mn-ea"/>
                <a:cs typeface="+mn-cs"/>
              </a:rPr>
              <a:t>: This paradigm is broken!!!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5547" y="1957725"/>
            <a:ext cx="6206252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Problem: 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 reap the benefit of investment in software developments requires foundational long term support.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kern="1200" dirty="0">
                <a:latin typeface="Calibri"/>
                <a:ea typeface="+mn-ea"/>
                <a:cs typeface="+mn-cs"/>
              </a:rPr>
              <a:t>If  entity that supports the development also must support the "maintenance" forever, the entity will soon cease to be able to fund new projects.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357564" y="4150520"/>
            <a:ext cx="2536579" cy="900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6936" y="4208889"/>
            <a:ext cx="26818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FACTS OF LIFE: 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Resources are finite</a:t>
            </a: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en-US" sz="165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Needs are infinite</a:t>
            </a:r>
          </a:p>
        </p:txBody>
      </p:sp>
    </p:spTree>
    <p:extLst>
      <p:ext uri="{BB962C8B-B14F-4D97-AF65-F5344CB8AC3E}">
        <p14:creationId xmlns:p14="http://schemas.microsoft.com/office/powerpoint/2010/main" val="3389769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1709764" y="848305"/>
            <a:ext cx="5724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1800"/>
            </a:pPr>
            <a:r>
              <a:rPr lang="en" sz="1800" dirty="0">
                <a:solidFill>
                  <a:srgbClr val="626262"/>
                </a:solidFill>
              </a:rPr>
              <a:t>Code is </a:t>
            </a:r>
            <a:r>
              <a:rPr lang="en" sz="1800" dirty="0">
                <a:solidFill>
                  <a:srgbClr val="C00000"/>
                </a:solidFill>
              </a:rPr>
              <a:t>open source </a:t>
            </a:r>
            <a:r>
              <a:rPr lang="en" sz="1800" dirty="0">
                <a:solidFill>
                  <a:srgbClr val="626262"/>
                </a:solidFill>
              </a:rPr>
              <a:t>and</a:t>
            </a:r>
            <a:r>
              <a:rPr lang="en" sz="1800" dirty="0"/>
              <a:t> </a:t>
            </a:r>
            <a:r>
              <a:rPr lang="en" sz="1800" dirty="0">
                <a:solidFill>
                  <a:srgbClr val="C00000"/>
                </a:solidFill>
              </a:rPr>
              <a:t>publicly hosted </a:t>
            </a:r>
            <a:r>
              <a:rPr lang="en" sz="1800" dirty="0">
                <a:solidFill>
                  <a:srgbClr val="626262"/>
                </a:solidFill>
              </a:rPr>
              <a:t>at Github</a:t>
            </a:r>
            <a:endParaRPr sz="1800" dirty="0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800" dirty="0">
                <a:solidFill>
                  <a:srgbClr val="626262"/>
                </a:solidFill>
              </a:rPr>
              <a:t>Released under </a:t>
            </a:r>
            <a:r>
              <a:rPr lang="en" sz="1800" dirty="0">
                <a:solidFill>
                  <a:srgbClr val="C00000"/>
                </a:solidFill>
              </a:rPr>
              <a:t>BSD 3-clause license</a:t>
            </a:r>
            <a:endParaRPr sz="1800" dirty="0">
              <a:solidFill>
                <a:srgbClr val="C00000"/>
              </a:solidFill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986164" y="354659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2400" b="1" dirty="0">
                <a:solidFill>
                  <a:srgbClr val="C00000"/>
                </a:solidFill>
              </a:rPr>
              <a:t>Open</a:t>
            </a:r>
            <a:r>
              <a:rPr lang="en" sz="2400" b="1" dirty="0">
                <a:solidFill>
                  <a:srgbClr val="626262"/>
                </a:solidFill>
              </a:rPr>
              <a:t>, Collaborative, Community </a:t>
            </a:r>
            <a:r>
              <a:rPr lang="en" sz="2400" b="1" dirty="0">
                <a:solidFill>
                  <a:srgbClr val="C00000"/>
                </a:solidFill>
              </a:rPr>
              <a:t>Development</a:t>
            </a:r>
            <a:endParaRPr sz="2400" dirty="0">
              <a:solidFill>
                <a:srgbClr val="C00000"/>
              </a:solidFill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5907388" y="1554828"/>
            <a:ext cx="2796239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1800"/>
            </a:pPr>
            <a:r>
              <a:rPr lang="en" sz="1800" dirty="0">
                <a:solidFill>
                  <a:srgbClr val="626262"/>
                </a:solidFill>
              </a:rPr>
              <a:t>Rolling </a:t>
            </a:r>
            <a:r>
              <a:rPr lang="en" sz="1800" b="1" dirty="0">
                <a:solidFill>
                  <a:srgbClr val="626262"/>
                </a:solidFill>
              </a:rPr>
              <a:t>5 Year Roadmap</a:t>
            </a:r>
            <a:endParaRPr sz="1800" b="1" dirty="0">
              <a:solidFill>
                <a:srgbClr val="626262"/>
              </a:solidFill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471010" y="4109389"/>
            <a:ext cx="232214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lvl="1" indent="152396" algn="ctr">
              <a:buSzPts val="1500"/>
            </a:pPr>
            <a:r>
              <a:rPr lang="en" sz="1350" u="sng" dirty="0">
                <a:solidFill>
                  <a:schemeClr val="hlink"/>
                </a:solidFill>
                <a:hlinkClick r:id="rId3"/>
              </a:rPr>
              <a:t>https://github.com/SasView</a:t>
            </a:r>
            <a:endParaRPr sz="825" dirty="0"/>
          </a:p>
        </p:txBody>
      </p:sp>
      <p:sp>
        <p:nvSpPr>
          <p:cNvPr id="271" name="Google Shape;271;p40"/>
          <p:cNvSpPr/>
          <p:nvPr/>
        </p:nvSpPr>
        <p:spPr>
          <a:xfrm>
            <a:off x="3105749" y="4690804"/>
            <a:ext cx="2932504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lvl="1" indent="152396" algn="ctr">
              <a:buSzPts val="1500"/>
            </a:pP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https://www.sasview.org</a:t>
            </a:r>
            <a:endParaRPr sz="1050" b="1" dirty="0"/>
          </a:p>
        </p:txBody>
      </p:sp>
      <p:sp>
        <p:nvSpPr>
          <p:cNvPr id="273" name="Google Shape;273;p40"/>
          <p:cNvSpPr/>
          <p:nvPr/>
        </p:nvSpPr>
        <p:spPr>
          <a:xfrm>
            <a:off x="251234" y="2034258"/>
            <a:ext cx="2840418" cy="2017115"/>
          </a:xfrm>
          <a:prstGeom prst="rect">
            <a:avLst/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algn="ctr">
              <a:buSzPts val="1500"/>
            </a:pPr>
            <a:r>
              <a:rPr lang="en" sz="15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Code Hosting, </a:t>
            </a:r>
            <a:r>
              <a:rPr lang="en" sz="1500" b="1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Issue Tracking </a:t>
            </a:r>
            <a:r>
              <a:rPr lang="en" sz="15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&amp; Developer Wiki on Github</a:t>
            </a:r>
            <a:endParaRPr sz="1500" dirty="0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5980137" y="2034265"/>
            <a:ext cx="2914842" cy="2016764"/>
          </a:xfrm>
          <a:prstGeom prst="rect">
            <a:avLst/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algn="ctr">
              <a:buSzPts val="1500"/>
            </a:pPr>
            <a:r>
              <a:rPr lang="en" sz="1500" b="1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Model Marketplace </a:t>
            </a:r>
            <a:r>
              <a:rPr lang="en" sz="15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for Users to share their models</a:t>
            </a:r>
            <a:endParaRPr sz="1500" dirty="0">
              <a:solidFill>
                <a:srgbClr val="6262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5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5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15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grpSp>
        <p:nvGrpSpPr>
          <p:cNvPr id="275" name="Google Shape;275;p40"/>
          <p:cNvGrpSpPr/>
          <p:nvPr/>
        </p:nvGrpSpPr>
        <p:grpSpPr>
          <a:xfrm>
            <a:off x="3181648" y="2034258"/>
            <a:ext cx="2725740" cy="2016764"/>
            <a:chOff x="8665772" y="2499958"/>
            <a:chExt cx="4155600" cy="3824700"/>
          </a:xfrm>
        </p:grpSpPr>
        <p:sp>
          <p:nvSpPr>
            <p:cNvPr id="276" name="Google Shape;276;p40"/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6262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900" tIns="41900" rIns="41900" bIns="41900" anchor="t" anchorCtr="0">
              <a:noAutofit/>
            </a:bodyPr>
            <a:lstStyle/>
            <a:p>
              <a:pPr algn="ctr">
                <a:buSzPts val="1500"/>
              </a:pPr>
              <a:r>
                <a:rPr lang="en" sz="1500" b="1" dirty="0">
                  <a:solidFill>
                    <a:srgbClr val="626262"/>
                  </a:solidFill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900" b="1" dirty="0">
                <a:solidFill>
                  <a:srgbClr val="626262"/>
                </a:solidFill>
              </a:endParaRPr>
            </a:p>
            <a:p>
              <a:pPr algn="ctr"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5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77" name="Google Shape;277;p40"/>
            <p:cNvPicPr preferRelativeResize="0"/>
            <p:nvPr/>
          </p:nvPicPr>
          <p:blipFill rotWithShape="1">
            <a:blip r:embed="rId6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16846"/>
          <a:stretch/>
        </p:blipFill>
        <p:spPr>
          <a:xfrm>
            <a:off x="456351" y="2786508"/>
            <a:ext cx="2355427" cy="119124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22142"/>
          <a:stretch/>
        </p:blipFill>
        <p:spPr>
          <a:xfrm>
            <a:off x="6110979" y="2786515"/>
            <a:ext cx="2674799" cy="115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71;p40"/>
          <p:cNvSpPr/>
          <p:nvPr/>
        </p:nvSpPr>
        <p:spPr>
          <a:xfrm>
            <a:off x="6172079" y="4106421"/>
            <a:ext cx="2552597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lvl="1" indent="152396" algn="ctr">
              <a:buSzPts val="1500"/>
            </a:pPr>
            <a:r>
              <a:rPr lang="en-GB" sz="1350" u="sng" dirty="0">
                <a:solidFill>
                  <a:schemeClr val="hlink"/>
                </a:solidFill>
              </a:rPr>
              <a:t>http://marketplace.sasview.org</a:t>
            </a:r>
            <a:endParaRPr sz="825" dirty="0"/>
          </a:p>
        </p:txBody>
      </p:sp>
      <p:sp>
        <p:nvSpPr>
          <p:cNvPr id="2" name="TextBox 1"/>
          <p:cNvSpPr txBox="1"/>
          <p:nvPr/>
        </p:nvSpPr>
        <p:spPr>
          <a:xfrm>
            <a:off x="3547130" y="4106421"/>
            <a:ext cx="19928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hlinkClick r:id="rId9"/>
              </a:rPr>
              <a:t>http://build.sasview.org/</a:t>
            </a:r>
            <a:endParaRPr lang="en-GB" sz="1350" dirty="0"/>
          </a:p>
        </p:txBody>
      </p:sp>
      <p:grpSp>
        <p:nvGrpSpPr>
          <p:cNvPr id="3" name="Group 2"/>
          <p:cNvGrpSpPr/>
          <p:nvPr/>
        </p:nvGrpSpPr>
        <p:grpSpPr>
          <a:xfrm>
            <a:off x="136740" y="4598863"/>
            <a:ext cx="8758239" cy="459017"/>
            <a:chOff x="182405" y="1937253"/>
            <a:chExt cx="11677652" cy="612023"/>
          </a:xfrm>
        </p:grpSpPr>
        <p:pic>
          <p:nvPicPr>
            <p:cNvPr id="1026" name="Picture 2" descr="The Python Logo | Python Software Foundati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5" y="1937253"/>
              <a:ext cx="1811949" cy="61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Qt - Wikipedia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642" y="1938021"/>
              <a:ext cx="450085" cy="469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tplotlib logo — Matplotlib 3.4.2 documentatio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2978" y="2028242"/>
              <a:ext cx="1727079" cy="34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269;p40">
            <a:extLst>
              <a:ext uri="{FF2B5EF4-FFF2-40B4-BE49-F238E27FC236}">
                <a16:creationId xmlns:a16="http://schemas.microsoft.com/office/drawing/2014/main" id="{E403C0F5-0CFB-417E-9349-22A5EB8B32AC}"/>
              </a:ext>
            </a:extLst>
          </p:cNvPr>
          <p:cNvSpPr/>
          <p:nvPr/>
        </p:nvSpPr>
        <p:spPr>
          <a:xfrm>
            <a:off x="410866" y="1554828"/>
            <a:ext cx="2796239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1800"/>
            </a:pPr>
            <a:r>
              <a:rPr lang="en" sz="1800" dirty="0">
                <a:solidFill>
                  <a:srgbClr val="626262"/>
                </a:solidFill>
              </a:rPr>
              <a:t>DOI for </a:t>
            </a:r>
            <a:r>
              <a:rPr lang="en" sz="1800" b="1" dirty="0">
                <a:solidFill>
                  <a:srgbClr val="626262"/>
                </a:solidFill>
              </a:rPr>
              <a:t>each release</a:t>
            </a:r>
            <a:endParaRPr sz="1800" b="1" dirty="0">
              <a:solidFill>
                <a:srgbClr val="6262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6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>
            <a:spLocks noGrp="1"/>
          </p:cNvSpPr>
          <p:nvPr>
            <p:ph type="sldNum" idx="12"/>
          </p:nvPr>
        </p:nvSpPr>
        <p:spPr>
          <a:xfrm>
            <a:off x="7359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1937250" y="2457713"/>
            <a:ext cx="5269500" cy="14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/>
            <a:r>
              <a:rPr lang="en" sz="1350" i="1"/>
              <a:t>He who pays the piper …</a:t>
            </a:r>
            <a:endParaRPr sz="1350" i="1"/>
          </a:p>
          <a:p>
            <a:pPr algn="ctr"/>
            <a:r>
              <a:rPr lang="en" sz="1350"/>
              <a:t>Those who bring the resources (time and effort, or funds to buy time and effort) choose what to work on.</a:t>
            </a:r>
            <a:endParaRPr sz="1350"/>
          </a:p>
          <a:p>
            <a:pPr marL="342900" algn="ctr"/>
            <a:endParaRPr sz="1350"/>
          </a:p>
          <a:p>
            <a:pPr algn="ctr"/>
            <a:r>
              <a:rPr lang="en" sz="1350" i="1"/>
              <a:t>You break it, you bought it ...</a:t>
            </a:r>
            <a:endParaRPr sz="1350" i="1"/>
          </a:p>
          <a:p>
            <a:pPr algn="ctr"/>
            <a:r>
              <a:rPr lang="en" sz="1350"/>
              <a:t>You are not allowed to break what is already there for others. If you break it, you fix it.</a:t>
            </a:r>
            <a:endParaRPr sz="1350"/>
          </a:p>
        </p:txBody>
      </p:sp>
      <p:sp>
        <p:nvSpPr>
          <p:cNvPr id="316" name="Google Shape;316;p43"/>
          <p:cNvSpPr txBox="1"/>
          <p:nvPr/>
        </p:nvSpPr>
        <p:spPr>
          <a:xfrm>
            <a:off x="2576569" y="1455995"/>
            <a:ext cx="3998250" cy="46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350">
                <a:latin typeface="Tahoma"/>
                <a:ea typeface="Tahoma"/>
                <a:cs typeface="Tahoma"/>
                <a:sym typeface="Tahoma"/>
              </a:rPr>
              <a:t>We work together towards common goals formulated through community input, with two guiding principles ...</a:t>
            </a:r>
            <a:endParaRPr sz="13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5705238" y="4801214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3"/>
              </a:rPr>
              <a:t>http://github.com/SasView</a:t>
            </a:r>
            <a:endParaRPr sz="675" dirty="0"/>
          </a:p>
        </p:txBody>
      </p:sp>
      <p:sp>
        <p:nvSpPr>
          <p:cNvPr id="318" name="Google Shape;318;p43"/>
          <p:cNvSpPr/>
          <p:nvPr/>
        </p:nvSpPr>
        <p:spPr>
          <a:xfrm>
            <a:off x="1189406" y="4801214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4"/>
              </a:rPr>
              <a:t>http://www.sasview.org</a:t>
            </a:r>
            <a:endParaRPr sz="675" dirty="0"/>
          </a:p>
        </p:txBody>
      </p:sp>
      <p:sp>
        <p:nvSpPr>
          <p:cNvPr id="9" name="Google Shape;266;p40">
            <a:extLst>
              <a:ext uri="{FF2B5EF4-FFF2-40B4-BE49-F238E27FC236}">
                <a16:creationId xmlns:a16="http://schemas.microsoft.com/office/drawing/2014/main" id="{D115DB01-3A42-4DF1-BB33-6B84C4571C85}"/>
              </a:ext>
            </a:extLst>
          </p:cNvPr>
          <p:cNvSpPr/>
          <p:nvPr/>
        </p:nvSpPr>
        <p:spPr>
          <a:xfrm>
            <a:off x="986164" y="354659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2400" b="1" dirty="0">
                <a:solidFill>
                  <a:srgbClr val="626262"/>
                </a:solidFill>
              </a:rPr>
              <a:t>Open, Collaborative, </a:t>
            </a:r>
            <a:r>
              <a:rPr lang="en" sz="2400" b="1" dirty="0">
                <a:solidFill>
                  <a:srgbClr val="C00000"/>
                </a:solidFill>
              </a:rPr>
              <a:t>Community</a:t>
            </a:r>
            <a:r>
              <a:rPr lang="en" sz="2400" b="1" dirty="0">
                <a:solidFill>
                  <a:srgbClr val="626262"/>
                </a:solidFill>
              </a:rPr>
              <a:t> </a:t>
            </a:r>
            <a:r>
              <a:rPr lang="en" sz="2400" b="1" dirty="0">
                <a:solidFill>
                  <a:srgbClr val="C00000"/>
                </a:solidFill>
              </a:rPr>
              <a:t>Development</a:t>
            </a:r>
            <a:endParaRPr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4"/>
          <p:cNvGrpSpPr/>
          <p:nvPr/>
        </p:nvGrpSpPr>
        <p:grpSpPr>
          <a:xfrm>
            <a:off x="5692501" y="854467"/>
            <a:ext cx="3393224" cy="2416304"/>
            <a:chOff x="4527675" y="849375"/>
            <a:chExt cx="4524299" cy="3221739"/>
          </a:xfrm>
        </p:grpSpPr>
        <p:pic>
          <p:nvPicPr>
            <p:cNvPr id="324" name="Google Shape;32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7675" y="849375"/>
              <a:ext cx="2906626" cy="2516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0125" y="1990713"/>
              <a:ext cx="3031849" cy="2080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44"/>
          <p:cNvSpPr txBox="1">
            <a:spLocks noGrp="1"/>
          </p:cNvSpPr>
          <p:nvPr>
            <p:ph type="sldNum" idx="12"/>
          </p:nvPr>
        </p:nvSpPr>
        <p:spPr>
          <a:xfrm>
            <a:off x="7359161" y="5264051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265137" y="3649953"/>
            <a:ext cx="4293450" cy="7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i="1" dirty="0"/>
              <a:t>Ask not what the community is going to do for you, </a:t>
            </a:r>
            <a:endParaRPr sz="1350" i="1" dirty="0"/>
          </a:p>
          <a:p>
            <a:pPr algn="ctr">
              <a:buSzPts val="1800"/>
            </a:pPr>
            <a:r>
              <a:rPr lang="en" sz="1350" i="1" dirty="0"/>
              <a:t>ask what you can do for the community</a:t>
            </a:r>
            <a:endParaRPr sz="1350" i="1" dirty="0"/>
          </a:p>
          <a:p>
            <a:pPr marL="342900" indent="-219075" algn="r">
              <a:buSzPts val="1000"/>
              <a:buChar char="-"/>
            </a:pPr>
            <a:r>
              <a:rPr lang="en" sz="750" dirty="0"/>
              <a:t>P. Butler, March 2019</a:t>
            </a:r>
            <a:endParaRPr sz="750" dirty="0"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16" y="1086706"/>
            <a:ext cx="2457020" cy="184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995" y="2914896"/>
            <a:ext cx="1719731" cy="129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5692501" y="4758590"/>
            <a:ext cx="205245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7"/>
              </a:rPr>
              <a:t>http://github.com/SasView</a:t>
            </a:r>
            <a:endParaRPr sz="675" dirty="0"/>
          </a:p>
        </p:txBody>
      </p:sp>
      <p:sp>
        <p:nvSpPr>
          <p:cNvPr id="333" name="Google Shape;333;p44"/>
          <p:cNvSpPr/>
          <p:nvPr/>
        </p:nvSpPr>
        <p:spPr>
          <a:xfrm>
            <a:off x="1143000" y="4808150"/>
            <a:ext cx="1836000" cy="18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lvl="1" indent="114300" algn="ctr">
              <a:buSzPts val="1500"/>
            </a:pPr>
            <a:r>
              <a:rPr lang="en" sz="1125" u="sng" dirty="0">
                <a:solidFill>
                  <a:schemeClr val="hlink"/>
                </a:solidFill>
                <a:hlinkClick r:id="rId8"/>
              </a:rPr>
              <a:t>http://www.sasview.org</a:t>
            </a:r>
            <a:endParaRPr sz="675" dirty="0"/>
          </a:p>
        </p:txBody>
      </p:sp>
      <p:sp>
        <p:nvSpPr>
          <p:cNvPr id="14" name="Google Shape;266;p40">
            <a:extLst>
              <a:ext uri="{FF2B5EF4-FFF2-40B4-BE49-F238E27FC236}">
                <a16:creationId xmlns:a16="http://schemas.microsoft.com/office/drawing/2014/main" id="{CD0700C5-2450-401A-99FD-FA28BA02B969}"/>
              </a:ext>
            </a:extLst>
          </p:cNvPr>
          <p:cNvSpPr/>
          <p:nvPr/>
        </p:nvSpPr>
        <p:spPr>
          <a:xfrm>
            <a:off x="986164" y="354659"/>
            <a:ext cx="7171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2400" b="1" dirty="0">
                <a:solidFill>
                  <a:srgbClr val="626262"/>
                </a:solidFill>
              </a:rPr>
              <a:t>Open, </a:t>
            </a:r>
            <a:r>
              <a:rPr lang="en" sz="2400" b="1" dirty="0">
                <a:solidFill>
                  <a:srgbClr val="C00000"/>
                </a:solidFill>
              </a:rPr>
              <a:t>Collaborative</a:t>
            </a:r>
            <a:r>
              <a:rPr lang="en" sz="2400" b="1" dirty="0">
                <a:solidFill>
                  <a:srgbClr val="626262"/>
                </a:solidFill>
              </a:rPr>
              <a:t>, Community </a:t>
            </a:r>
            <a:r>
              <a:rPr lang="en" sz="2400" b="1" dirty="0">
                <a:solidFill>
                  <a:srgbClr val="C00000"/>
                </a:solidFill>
              </a:rPr>
              <a:t>Development</a:t>
            </a:r>
            <a:endParaRPr sz="2400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4F8406-90CD-45DF-93E8-522DEB01216D}"/>
              </a:ext>
            </a:extLst>
          </p:cNvPr>
          <p:cNvGrpSpPr/>
          <p:nvPr/>
        </p:nvGrpSpPr>
        <p:grpSpPr>
          <a:xfrm>
            <a:off x="2650175" y="1161000"/>
            <a:ext cx="2868882" cy="567116"/>
            <a:chOff x="2650175" y="1161000"/>
            <a:chExt cx="2868882" cy="56711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ABE5F2-79E0-4119-9682-AC0C1A5F1D8F}"/>
                </a:ext>
              </a:extLst>
            </p:cNvPr>
            <p:cNvSpPr/>
            <p:nvPr/>
          </p:nvSpPr>
          <p:spPr>
            <a:xfrm>
              <a:off x="2650175" y="1161000"/>
              <a:ext cx="2868882" cy="56711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B28E2-1A5C-418D-A023-3262D188E4CE}"/>
                </a:ext>
              </a:extLst>
            </p:cNvPr>
            <p:cNvSpPr txBox="1"/>
            <p:nvPr/>
          </p:nvSpPr>
          <p:spPr>
            <a:xfrm>
              <a:off x="2650175" y="1187250"/>
              <a:ext cx="28688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T</a:t>
              </a:r>
              <a:r>
                <a:rPr lang="en-US" sz="1400" b="1" dirty="0">
                  <a:solidFill>
                    <a:schemeClr val="tx1"/>
                  </a:solidFill>
                </a:rPr>
                <a:t>wice monthly zoom calls 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R</a:t>
              </a:r>
              <a:r>
                <a:rPr lang="en-US" sz="1400" b="1" dirty="0">
                  <a:solidFill>
                    <a:schemeClr val="tx1"/>
                  </a:solidFill>
                </a:rPr>
                <a:t>egular ‘camps’ &amp; ‘hackathons’</a:t>
              </a:r>
            </a:p>
          </p:txBody>
        </p:sp>
      </p:grpSp>
      <p:pic>
        <p:nvPicPr>
          <p:cNvPr id="16" name="Google Shape;466;p58">
            <a:extLst>
              <a:ext uri="{FF2B5EF4-FFF2-40B4-BE49-F238E27FC236}">
                <a16:creationId xmlns:a16="http://schemas.microsoft.com/office/drawing/2014/main" id="{BD30BE59-31F0-4955-A405-45758342C11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5177" y="2072404"/>
            <a:ext cx="1816592" cy="13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9;p58">
            <a:extLst>
              <a:ext uri="{FF2B5EF4-FFF2-40B4-BE49-F238E27FC236}">
                <a16:creationId xmlns:a16="http://schemas.microsoft.com/office/drawing/2014/main" id="{AAD6107C-57F5-4F9B-BBE2-427F604FC5F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1972" y="3422425"/>
            <a:ext cx="1556891" cy="11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6;p40">
            <a:extLst>
              <a:ext uri="{FF2B5EF4-FFF2-40B4-BE49-F238E27FC236}">
                <a16:creationId xmlns:a16="http://schemas.microsoft.com/office/drawing/2014/main" id="{A8A6FB7C-EB9F-47E6-8571-114BD1501418}"/>
              </a:ext>
            </a:extLst>
          </p:cNvPr>
          <p:cNvSpPr/>
          <p:nvPr/>
        </p:nvSpPr>
        <p:spPr>
          <a:xfrm>
            <a:off x="547008" y="483077"/>
            <a:ext cx="2318656" cy="41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algn="ctr">
              <a:buSzPts val="2300"/>
            </a:pPr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Quiz time</a:t>
            </a:r>
            <a:endParaRPr sz="3000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2A81F-5CF9-4B60-98C7-A438D09A25A4}"/>
              </a:ext>
            </a:extLst>
          </p:cNvPr>
          <p:cNvSpPr txBox="1"/>
          <p:nvPr/>
        </p:nvSpPr>
        <p:spPr>
          <a:xfrm>
            <a:off x="1975757" y="220241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What will the Future </a:t>
            </a:r>
            <a:r>
              <a:rPr lang="en-US" sz="1800" b="1" dirty="0" err="1">
                <a:solidFill>
                  <a:schemeClr val="tx1"/>
                </a:solidFill>
              </a:rPr>
              <a:t>SasView</a:t>
            </a:r>
            <a:r>
              <a:rPr lang="en-US" sz="1800" b="1" dirty="0">
                <a:solidFill>
                  <a:schemeClr val="tx1"/>
                </a:solidFill>
              </a:rPr>
              <a:t> be able to do?</a:t>
            </a:r>
          </a:p>
        </p:txBody>
      </p:sp>
    </p:spTree>
    <p:extLst>
      <p:ext uri="{BB962C8B-B14F-4D97-AF65-F5344CB8AC3E}">
        <p14:creationId xmlns:p14="http://schemas.microsoft.com/office/powerpoint/2010/main" val="372271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/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to expect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797760" y="3547080"/>
            <a:ext cx="733680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These few slides are intended to provide a quick orientation on a couple of fundamental aspects and on the outline of the demo tutorial.  They are intended to be followed immediately by a live, hands-on, demo/tour using SasView to write models.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2369437" y="1032480"/>
            <a:ext cx="3043391" cy="623160"/>
          </a:xfrm>
          <a:prstGeom prst="snip1Rect">
            <a:avLst>
              <a:gd name="adj" fmla="val 16667"/>
            </a:avLst>
          </a:prstGeom>
          <a:solidFill>
            <a:srgbClr val="C7702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be bold (or foolish)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use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5.0.5 beta.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/>
          <p:nvPr/>
        </p:nvSpPr>
        <p:spPr>
          <a:xfrm>
            <a:off x="1258380" y="1901520"/>
            <a:ext cx="6231600" cy="104256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763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prior experience is required. However, a knowledge of SAS would be helpful along with a knowledge of enough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maths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write the necessary functions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/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Raleway"/>
                <a:ea typeface="Arial"/>
                <a:cs typeface="Arial"/>
                <a:sym typeface="Raleway"/>
              </a:rPr>
              <a:t>Program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2;p29">
            <a:extLst>
              <a:ext uri="{FF2B5EF4-FFF2-40B4-BE49-F238E27FC236}">
                <a16:creationId xmlns:a16="http://schemas.microsoft.com/office/drawing/2014/main" id="{FA436E5C-D8B4-4860-9876-DDB9FB768398}"/>
              </a:ext>
            </a:extLst>
          </p:cNvPr>
          <p:cNvSpPr/>
          <p:nvPr/>
        </p:nvSpPr>
        <p:spPr>
          <a:xfrm>
            <a:off x="147124" y="1212781"/>
            <a:ext cx="7503683" cy="374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4" indent="-342720"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Just in case … a bit about what </a:t>
            </a:r>
            <a:r>
              <a:rPr lang="en-US" sz="1800" b="0" i="0" u="none" strike="noStrike" cap="none" dirty="0" err="1">
                <a:latin typeface="Source Sans Pro"/>
                <a:ea typeface="Source Sans Pro"/>
                <a:cs typeface="Arial"/>
                <a:sym typeface="Source Sans Pro"/>
              </a:rPr>
              <a:t>SasView</a:t>
            </a: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 is today</a:t>
            </a:r>
          </a:p>
          <a:p>
            <a:pPr marL="630238" lvl="4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What the program “is” and “is not”</a:t>
            </a:r>
          </a:p>
          <a:p>
            <a:pPr marL="630238" lvl="4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What the program can do</a:t>
            </a: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dirty="0" err="1">
                <a:latin typeface="Source Sans Pro"/>
                <a:ea typeface="Source Sans Pro"/>
                <a:sym typeface="Source Sans Pro"/>
              </a:rPr>
              <a:t>SasView</a:t>
            </a:r>
            <a:r>
              <a:rPr lang="en-US" sz="1800" dirty="0">
                <a:latin typeface="Source Sans Pro"/>
                <a:ea typeface="Source Sans Pro"/>
                <a:sym typeface="Source Sans Pro"/>
              </a:rPr>
              <a:t> support resources available</a:t>
            </a:r>
          </a:p>
          <a:p>
            <a:pPr marL="457200" lvl="7" indent="-342720">
              <a:buSzPts val="1800"/>
              <a:buFont typeface="Source Sans Pro"/>
              <a:buChar char="●"/>
            </a:pPr>
            <a:r>
              <a:rPr lang="en-US" sz="1800" dirty="0">
                <a:latin typeface="Source Sans Pro"/>
                <a:ea typeface="Source Sans Pro"/>
                <a:sym typeface="Source Sans Pro"/>
              </a:rPr>
              <a:t>A bit of historical background and current status</a:t>
            </a:r>
          </a:p>
          <a:p>
            <a:pPr marL="457200" lvl="7" indent="-342720">
              <a:buSzPts val="1800"/>
              <a:buFont typeface="Source Sans Pro"/>
              <a:buChar char="●"/>
            </a:pPr>
            <a:r>
              <a:rPr lang="en-US" sz="1800" dirty="0">
                <a:latin typeface="Source Sans Pro"/>
                <a:ea typeface="Source Sans Pro"/>
                <a:sym typeface="Source Sans Pro"/>
              </a:rPr>
              <a:t>The </a:t>
            </a:r>
            <a:r>
              <a:rPr lang="en-US" sz="1800" dirty="0" err="1">
                <a:latin typeface="Source Sans Pro"/>
                <a:ea typeface="Source Sans Pro"/>
                <a:sym typeface="Source Sans Pro"/>
              </a:rPr>
              <a:t>SasView</a:t>
            </a:r>
            <a:r>
              <a:rPr lang="en-US" sz="1800" dirty="0">
                <a:latin typeface="Source Sans Pro"/>
                <a:ea typeface="Source Sans Pro"/>
                <a:sym typeface="Source Sans Pro"/>
              </a:rPr>
              <a:t> collaborative model</a:t>
            </a:r>
          </a:p>
          <a:p>
            <a:pPr marL="457200" lvl="7" indent="-342720">
              <a:buSzPts val="1800"/>
              <a:buFont typeface="Source Sans Pro"/>
              <a:buChar char="●"/>
            </a:pPr>
            <a:r>
              <a:rPr lang="en-US" sz="1800" b="0" i="0" u="none" strike="noStrike" cap="none" dirty="0" err="1">
                <a:latin typeface="Source Sans Pro"/>
                <a:ea typeface="Source Sans Pro"/>
                <a:cs typeface="Arial"/>
                <a:sym typeface="Source Sans Pro"/>
              </a:rPr>
              <a:t>Quizz</a:t>
            </a: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: What is the shape of the future?</a:t>
            </a:r>
          </a:p>
          <a:p>
            <a:pPr marL="457200" lvl="7" indent="-342720"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Tutorial:</a:t>
            </a: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latin typeface="Source Sans Pro"/>
                <a:ea typeface="Source Sans Pro"/>
                <a:sym typeface="Source Sans Pro"/>
              </a:rPr>
              <a:t>Very brief Introduction</a:t>
            </a: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a step by step walk through </a:t>
            </a: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latin typeface="Source Sans Pro"/>
                <a:ea typeface="Source Sans Pro"/>
                <a:sym typeface="Source Sans Pro"/>
              </a:rPr>
              <a:t>from: general equation</a:t>
            </a: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b="0" i="0" u="none" strike="noStrike" cap="none" dirty="0">
                <a:latin typeface="Source Sans Pro"/>
                <a:ea typeface="Source Sans Pro"/>
                <a:cs typeface="Arial"/>
                <a:sym typeface="Source Sans Pro"/>
              </a:rPr>
              <a:t>To: reparameterization</a:t>
            </a:r>
            <a:endParaRPr lang="en-US" sz="1800" dirty="0">
              <a:latin typeface="Source Sans Pro"/>
              <a:ea typeface="Source Sans Pro"/>
              <a:sym typeface="Source Sans Pro"/>
            </a:endParaRPr>
          </a:p>
          <a:p>
            <a:pPr marL="630238" lvl="7" indent="-285750">
              <a:buSzPts val="1800"/>
              <a:buFont typeface="Courier New" panose="02070309020205020404" pitchFamily="49" charset="0"/>
              <a:buChar char="o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… and everything in between?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E57091-4B22-49AA-822B-E5796473CA01}"/>
              </a:ext>
            </a:extLst>
          </p:cNvPr>
          <p:cNvGrpSpPr/>
          <p:nvPr/>
        </p:nvGrpSpPr>
        <p:grpSpPr>
          <a:xfrm>
            <a:off x="4883579" y="1661636"/>
            <a:ext cx="4083170" cy="738664"/>
            <a:chOff x="4883579" y="1661636"/>
            <a:chExt cx="4083170" cy="73866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E7407E3-1CA3-434C-B541-8D8E1A71EC87}"/>
                </a:ext>
              </a:extLst>
            </p:cNvPr>
            <p:cNvSpPr/>
            <p:nvPr/>
          </p:nvSpPr>
          <p:spPr>
            <a:xfrm>
              <a:off x="4883580" y="1661636"/>
              <a:ext cx="4083169" cy="7386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A3659E-F5B1-4DBE-B9E5-8738A10FDC70}"/>
                </a:ext>
              </a:extLst>
            </p:cNvPr>
            <p:cNvSpPr txBox="1"/>
            <p:nvPr/>
          </p:nvSpPr>
          <p:spPr>
            <a:xfrm>
              <a:off x="4883579" y="1661636"/>
              <a:ext cx="40831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complete </a:t>
              </a:r>
            </a:p>
            <a:p>
              <a:r>
                <a:rPr lang="en-US" dirty="0"/>
                <a:t>See YouTube channel video by Steve King!!:</a:t>
              </a:r>
            </a:p>
            <a:p>
              <a:r>
                <a:rPr lang="en-US" dirty="0">
                  <a:hlinkClick r:id="rId3"/>
                </a:rPr>
                <a:t>https://www.youtube.com/watch?v=Sbzf_wdlPnQ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4FADB0-78BF-415E-85FC-3DCE9C9A5F34}"/>
              </a:ext>
            </a:extLst>
          </p:cNvPr>
          <p:cNvGrpSpPr/>
          <p:nvPr/>
        </p:nvGrpSpPr>
        <p:grpSpPr>
          <a:xfrm>
            <a:off x="5045337" y="3456171"/>
            <a:ext cx="3517751" cy="606606"/>
            <a:chOff x="4787153" y="3324113"/>
            <a:chExt cx="3517751" cy="6066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05E20CE-F158-4380-8F1C-2C4FC3D50BAD}"/>
                </a:ext>
              </a:extLst>
            </p:cNvPr>
            <p:cNvSpPr/>
            <p:nvPr/>
          </p:nvSpPr>
          <p:spPr>
            <a:xfrm>
              <a:off x="4787153" y="3324113"/>
              <a:ext cx="3517751" cy="60660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7B852E-E3E2-4A68-80FE-E70F07854A4C}"/>
                </a:ext>
              </a:extLst>
            </p:cNvPr>
            <p:cNvSpPr txBox="1"/>
            <p:nvPr/>
          </p:nvSpPr>
          <p:spPr>
            <a:xfrm>
              <a:off x="4883579" y="3403299"/>
              <a:ext cx="33778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Scripting Tutorial next Thursday, Dec 16</a:t>
              </a:r>
            </a:p>
            <a:p>
              <a:r>
                <a:rPr lang="en-US" dirty="0"/>
                <a:t>Led by Wojciech Potrzebowski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887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/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FUNDAMENTALS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9"/>
          <p:cNvSpPr/>
          <p:nvPr/>
        </p:nvSpPr>
        <p:spPr>
          <a:xfrm>
            <a:off x="810000" y="1714680"/>
            <a:ext cx="733284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is ZERO difference between built in model files and custom/plugin model files.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there are some differences in how the GUI handles them…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 NOT need anything but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create a model</a:t>
            </a:r>
          </a:p>
          <a:p>
            <a:pPr marL="914400" marR="0" lvl="1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Though it may help for complicated things ….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must know: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equation you want to use (I(Q) = ….. what?)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are the adjustable parameters in that model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…. And then the complexities of polydispersity, orientation, integer parameters, “multiplicity” etc.</a:t>
            </a:r>
            <a:endParaRPr lang="en-US" sz="1800" dirty="0">
              <a:ea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9"/>
          <p:cNvSpPr/>
          <p:nvPr/>
        </p:nvSpPr>
        <p:spPr>
          <a:xfrm>
            <a:off x="2376000" y="1160640"/>
            <a:ext cx="5980320" cy="461520"/>
          </a:xfrm>
          <a:prstGeom prst="roundRect">
            <a:avLst>
              <a:gd name="adj" fmla="val 16667"/>
            </a:avLst>
          </a:prstGeom>
          <a:solidFill>
            <a:srgbClr val="C77025"/>
          </a:solidFill>
          <a:ln w="9525" cap="flat" cmpd="sng">
            <a:solidFill>
              <a:srgbClr val="C77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POSTULATE: creating a new model in SasView is EASY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/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MORE FUNDAMENTALS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623520" y="2842204"/>
            <a:ext cx="7458480" cy="194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u="sng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provides “magic” and tools specific to SAS data, and the models and GUI make assumptions about the data being SAS data.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HOWEVER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fundamentally,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can fit/model any data with any equation that can be given analytically (DLS? Reflectivity? 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NOTE3: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SasView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4.2 is no longer being worked on and will soon be obsolete.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/>
          <p:nvPr/>
        </p:nvSpPr>
        <p:spPr>
          <a:xfrm>
            <a:off x="2376000" y="1160640"/>
            <a:ext cx="5980320" cy="461520"/>
          </a:xfrm>
          <a:prstGeom prst="roundRect">
            <a:avLst>
              <a:gd name="adj" fmla="val 16667"/>
            </a:avLst>
          </a:prstGeom>
          <a:solidFill>
            <a:srgbClr val="C77025"/>
          </a:solidFill>
          <a:ln w="9525" cap="flat" cmpd="sng">
            <a:solidFill>
              <a:srgbClr val="C77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POSTULATE: creating a new model in SasView is EASY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" descr="Airplane with solid fill">
            <a:extLst>
              <a:ext uri="{FF2B5EF4-FFF2-40B4-BE49-F238E27FC236}">
                <a16:creationId xmlns:a16="http://schemas.microsoft.com/office/drawing/2014/main" id="{F25C5268-AE3E-4719-98B4-C0060E1D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8654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41E4B-8F93-4207-888E-BD00E216AC76}"/>
              </a:ext>
            </a:extLst>
          </p:cNvPr>
          <p:cNvSpPr txBox="1"/>
          <p:nvPr/>
        </p:nvSpPr>
        <p:spPr>
          <a:xfrm>
            <a:off x="1155275" y="1980430"/>
            <a:ext cx="7201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There are three types of model files that can be used (ALL include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5E2B97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mymodel.py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). We will only cover two of them.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623520" y="409320"/>
            <a:ext cx="8520120" cy="62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PLAN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/>
          <p:nvPr/>
        </p:nvSpPr>
        <p:spPr>
          <a:xfrm>
            <a:off x="734400" y="1569886"/>
            <a:ext cx="7621920" cy="359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 a simple python model (MODEL TYPE I) with no polydispersity</a:t>
            </a: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Rewrite using special functions (and even other packages,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e.g.scipy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polydispersity and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form_volume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function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Enable use with structure factor (effective radius)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Rewrite in C (MODEL TYPE II and III)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(and creating) C library functions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cylinder model to look at orientation.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of various other flags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MAYBE .. multiplicity and Reparameterization…. A powerful new tool</a:t>
            </a:r>
          </a:p>
          <a:p>
            <a:pPr marL="457200" indent="-342720">
              <a:lnSpc>
                <a:spcPct val="115000"/>
              </a:lnSpc>
              <a:buSzPts val="1800"/>
              <a:buFont typeface="Source Sans Pro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to make the model available immediately to the community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2376000" y="1032480"/>
            <a:ext cx="5980320" cy="461520"/>
          </a:xfrm>
          <a:prstGeom prst="roundRect">
            <a:avLst>
              <a:gd name="adj" fmla="val 16667"/>
            </a:avLst>
          </a:prstGeom>
          <a:solidFill>
            <a:srgbClr val="C77025"/>
          </a:solidFill>
          <a:ln w="9525" cap="flat" cmpd="sng">
            <a:solidFill>
              <a:srgbClr val="C77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POSTULATE: creating a new model in SasView is EASY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7">
            <a:extLst>
              <a:ext uri="{FF2B5EF4-FFF2-40B4-BE49-F238E27FC236}">
                <a16:creationId xmlns:a16="http://schemas.microsoft.com/office/drawing/2014/main" id="{B210CC1D-A267-49A6-A4FB-C9A444AD4CA6}"/>
              </a:ext>
            </a:extLst>
          </p:cNvPr>
          <p:cNvSpPr txBox="1">
            <a:spLocks/>
          </p:cNvSpPr>
          <p:nvPr/>
        </p:nvSpPr>
        <p:spPr>
          <a:xfrm>
            <a:off x="896191" y="1677798"/>
            <a:ext cx="6908800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platform for </a:t>
            </a:r>
          </a:p>
          <a:p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Angle Scattering 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ctrTitle"/>
          </p:nvPr>
        </p:nvSpPr>
        <p:spPr>
          <a:xfrm>
            <a:off x="630752" y="431293"/>
            <a:ext cx="2084882" cy="52462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3000" b="1" dirty="0">
                <a:latin typeface="Raleway" pitchFamily="2" charset="0"/>
              </a:rPr>
              <a:t>SasView</a:t>
            </a:r>
            <a:endParaRPr sz="3000" b="1" dirty="0">
              <a:latin typeface="Raleway" pitchFamily="2" charset="0"/>
            </a:endParaRPr>
          </a:p>
        </p:txBody>
      </p:sp>
      <p:sp>
        <p:nvSpPr>
          <p:cNvPr id="14" name="Shape 147">
            <a:extLst>
              <a:ext uri="{FF2B5EF4-FFF2-40B4-BE49-F238E27FC236}">
                <a16:creationId xmlns:a16="http://schemas.microsoft.com/office/drawing/2014/main" id="{464F7A35-A233-4696-B255-EF6F403F9427}"/>
              </a:ext>
            </a:extLst>
          </p:cNvPr>
          <p:cNvSpPr txBox="1">
            <a:spLocks/>
          </p:cNvSpPr>
          <p:nvPr/>
        </p:nvSpPr>
        <p:spPr>
          <a:xfrm>
            <a:off x="1092200" y="755778"/>
            <a:ext cx="6908800" cy="15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eh?</a:t>
            </a:r>
          </a:p>
          <a:p>
            <a:endParaRPr lang="en-US" sz="24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…. So what exactly does that mean?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49B94-6EFC-426B-A8F4-68EB1334A71E}"/>
              </a:ext>
            </a:extLst>
          </p:cNvPr>
          <p:cNvSpPr/>
          <p:nvPr/>
        </p:nvSpPr>
        <p:spPr>
          <a:xfrm>
            <a:off x="1673194" y="2391299"/>
            <a:ext cx="31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works on Reduced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6D521-1C81-4807-BDD7-19A17C9C3206}"/>
              </a:ext>
            </a:extLst>
          </p:cNvPr>
          <p:cNvSpPr/>
          <p:nvPr/>
        </p:nvSpPr>
        <p:spPr>
          <a:xfrm>
            <a:off x="1673194" y="3377171"/>
            <a:ext cx="513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on analytical approaches for this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6406E0-DE13-4401-B918-3FC4A7AB7D0C}"/>
              </a:ext>
            </a:extLst>
          </p:cNvPr>
          <p:cNvSpPr/>
          <p:nvPr/>
        </p:nvSpPr>
        <p:spPr>
          <a:xfrm>
            <a:off x="1673193" y="4125495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Whatever anybody puts into 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39C05-5B61-4EB1-9469-480D95FD4B7E}"/>
              </a:ext>
            </a:extLst>
          </p:cNvPr>
          <p:cNvSpPr/>
          <p:nvPr/>
        </p:nvSpPr>
        <p:spPr>
          <a:xfrm>
            <a:off x="1819297" y="2722019"/>
            <a:ext cx="5731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(All the instrumental artifacts are removed and only the science is left)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849B0-5D6F-456E-B574-A711EABA499A}"/>
              </a:ext>
            </a:extLst>
          </p:cNvPr>
          <p:cNvSpPr/>
          <p:nvPr/>
        </p:nvSpPr>
        <p:spPr>
          <a:xfrm>
            <a:off x="2421487" y="4397637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6D60F1-210E-4AB2-AE77-B9225931E619}"/>
              </a:ext>
            </a:extLst>
          </p:cNvPr>
          <p:cNvSpPr/>
          <p:nvPr/>
        </p:nvSpPr>
        <p:spPr>
          <a:xfrm>
            <a:off x="2421488" y="3662594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4BC51A-458B-4DE9-8C58-2621C6F62577}"/>
              </a:ext>
            </a:extLst>
          </p:cNvPr>
          <p:cNvSpPr/>
          <p:nvPr/>
        </p:nvSpPr>
        <p:spPr>
          <a:xfrm>
            <a:off x="2421489" y="2916995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2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20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628532" y="1186117"/>
            <a:ext cx="532719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2400"/>
            </a:pPr>
            <a:r>
              <a:rPr lang="en-US" sz="1800" dirty="0">
                <a:solidFill>
                  <a:srgbClr val="626262"/>
                </a:solidFill>
              </a:rPr>
              <a:t>Reduced data should be reproducible anywhere!</a:t>
            </a:r>
            <a:endParaRPr sz="1050" dirty="0"/>
          </a:p>
        </p:txBody>
      </p:sp>
      <p:sp>
        <p:nvSpPr>
          <p:cNvPr id="340" name="Google Shape;340;p12"/>
          <p:cNvSpPr txBox="1"/>
          <p:nvPr/>
        </p:nvSpPr>
        <p:spPr>
          <a:xfrm>
            <a:off x="628532" y="439930"/>
            <a:ext cx="502093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4400"/>
            </a:pPr>
            <a:r>
              <a:rPr lang="en-GB" sz="3000" b="1" dirty="0">
                <a:solidFill>
                  <a:schemeClr val="tx1"/>
                </a:solidFill>
                <a:latin typeface="Raleway" pitchFamily="2" charset="0"/>
              </a:rPr>
              <a:t>Experimental Data Flow</a:t>
            </a:r>
            <a:endParaRPr sz="3000" dirty="0">
              <a:solidFill>
                <a:schemeClr val="tx1"/>
              </a:solidFill>
              <a:latin typeface="Raleway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79502" y="1819372"/>
            <a:ext cx="1312972" cy="646331"/>
            <a:chOff x="657225" y="2216565"/>
            <a:chExt cx="1750629" cy="861775"/>
          </a:xfrm>
        </p:grpSpPr>
        <p:sp>
          <p:nvSpPr>
            <p:cNvPr id="21" name="Right Arrow 20"/>
            <p:cNvSpPr/>
            <p:nvPr/>
          </p:nvSpPr>
          <p:spPr>
            <a:xfrm>
              <a:off x="2026854" y="2545862"/>
              <a:ext cx="381000" cy="2571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7225" y="2216565"/>
              <a:ext cx="1282830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Instrument-</a:t>
              </a:r>
            </a:p>
            <a:p>
              <a:r>
                <a:rPr lang="en-GB" sz="1200" i="1" dirty="0">
                  <a:solidFill>
                    <a:srgbClr val="FF0000"/>
                  </a:solidFill>
                </a:rPr>
                <a:t>dependent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55192" y="415693"/>
            <a:ext cx="3787492" cy="4352092"/>
            <a:chOff x="5735325" y="554258"/>
            <a:chExt cx="5049989" cy="5802789"/>
          </a:xfrm>
        </p:grpSpPr>
        <p:sp>
          <p:nvSpPr>
            <p:cNvPr id="7" name="TextBox 6"/>
            <p:cNvSpPr txBox="1"/>
            <p:nvPr/>
          </p:nvSpPr>
          <p:spPr>
            <a:xfrm>
              <a:off x="7066214" y="5342560"/>
              <a:ext cx="2383335" cy="33855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/>
                <a:t>Data Analysis Programs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2668" y="3498254"/>
              <a:ext cx="2502527" cy="5539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Data Reduction Programs</a:t>
              </a:r>
              <a:endParaRPr lang="en-GB" sz="1050" b="1" dirty="0"/>
            </a:p>
            <a:p>
              <a:pPr algn="ctr"/>
              <a:r>
                <a:rPr lang="en-GB" sz="1050" b="1" dirty="0"/>
                <a:t>(e.g. </a:t>
              </a:r>
              <a:r>
                <a:rPr lang="en-GB" sz="1050" b="1" i="1" dirty="0"/>
                <a:t>Mantid</a:t>
              </a:r>
              <a:r>
                <a:rPr lang="en-GB" sz="1050" b="1" dirty="0"/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27688" y="4389630"/>
              <a:ext cx="3460386" cy="553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reduced data file</a:t>
              </a:r>
            </a:p>
            <a:p>
              <a:pPr algn="ctr"/>
              <a:r>
                <a:rPr lang="en-GB" sz="1050" dirty="0"/>
                <a:t>(1D: HDF / XML / TXT;   2D: HDF / TXT)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170567" y="4074317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8172041" y="5027248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88921" y="6018492"/>
              <a:ext cx="1551556" cy="33855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/>
                <a:t>Paper / Thesis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8172513" y="5703181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2076" y="2606877"/>
              <a:ext cx="1407141" cy="553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‘raw’ data file</a:t>
              </a:r>
            </a:p>
            <a:p>
              <a:pPr algn="ctr"/>
              <a:r>
                <a:rPr lang="en-GB" sz="1050" dirty="0"/>
                <a:t>(NXS)</a:t>
              </a:r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8173020" y="3182941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66986" y="1930945"/>
              <a:ext cx="2390333" cy="338555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Data Acquisition System</a:t>
              </a:r>
              <a:endParaRPr lang="en-GB" sz="1050" b="1" dirty="0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8178337" y="2291565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178336" y="1615632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4699" y="554258"/>
              <a:ext cx="1080000" cy="10085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14" y="5362815"/>
              <a:ext cx="1080000" cy="9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325" y="5371868"/>
              <a:ext cx="1080000" cy="942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5" y="1637334"/>
            <a:ext cx="3115686" cy="233676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489756" y="3179519"/>
            <a:ext cx="1896116" cy="646331"/>
            <a:chOff x="4653008" y="4239358"/>
            <a:chExt cx="2528154" cy="861775"/>
          </a:xfrm>
        </p:grpSpPr>
        <p:grpSp>
          <p:nvGrpSpPr>
            <p:cNvPr id="16" name="Group 15"/>
            <p:cNvGrpSpPr/>
            <p:nvPr/>
          </p:nvGrpSpPr>
          <p:grpSpPr>
            <a:xfrm>
              <a:off x="5302293" y="4239358"/>
              <a:ext cx="1878869" cy="861775"/>
              <a:chOff x="507310" y="3710995"/>
              <a:chExt cx="1878869" cy="861775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2005179" y="4040292"/>
                <a:ext cx="381000" cy="257175"/>
              </a:xfrm>
              <a:prstGeom prst="rightArrow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>
                  <a:solidFill>
                    <a:srgbClr val="0000FF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7310" y="3710995"/>
                <a:ext cx="1393972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rgbClr val="0000FF"/>
                    </a:solidFill>
                  </a:rPr>
                  <a:t>Instrument-</a:t>
                </a:r>
              </a:p>
              <a:p>
                <a:r>
                  <a:rPr lang="en-GB" sz="1200" b="1" i="1" u="sng" dirty="0">
                    <a:solidFill>
                      <a:srgbClr val="0000FF"/>
                    </a:solidFill>
                  </a:rPr>
                  <a:t>in</a:t>
                </a:r>
                <a:r>
                  <a:rPr lang="en-GB" sz="1200" i="1" dirty="0">
                    <a:solidFill>
                      <a:srgbClr val="0000FF"/>
                    </a:solidFill>
                  </a:rPr>
                  <a:t>dependent</a:t>
                </a:r>
              </a:p>
              <a:p>
                <a:r>
                  <a:rPr lang="en-GB" sz="1200" dirty="0">
                    <a:solidFill>
                      <a:srgbClr val="0000FF"/>
                    </a:solidFill>
                  </a:rPr>
                  <a:t>data</a:t>
                </a:r>
              </a:p>
            </p:txBody>
          </p:sp>
        </p:grpSp>
        <p:sp>
          <p:nvSpPr>
            <p:cNvPr id="35" name="Right Arrow 34"/>
            <p:cNvSpPr/>
            <p:nvPr/>
          </p:nvSpPr>
          <p:spPr>
            <a:xfrm flipH="1">
              <a:off x="4653008" y="4576207"/>
              <a:ext cx="381000" cy="257175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rgbClr val="0000FF"/>
                </a:solidFill>
              </a:endParaRPr>
            </a:p>
          </p:txBody>
        </p:sp>
      </p:grpSp>
      <p:sp>
        <p:nvSpPr>
          <p:cNvPr id="37" name="Google Shape;339;p12"/>
          <p:cNvSpPr/>
          <p:nvPr/>
        </p:nvSpPr>
        <p:spPr>
          <a:xfrm>
            <a:off x="844260" y="3995393"/>
            <a:ext cx="187525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lvl="0">
              <a:buSzPts val="2400"/>
            </a:pPr>
            <a:r>
              <a:rPr lang="en-GB" sz="1350" dirty="0">
                <a:solidFill>
                  <a:srgbClr val="626262"/>
                </a:solidFill>
                <a:hlinkClick r:id="rId7"/>
              </a:rPr>
              <a:t>http://www.cansas.org</a:t>
            </a:r>
            <a:endParaRPr sz="825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2EABA1-0AFE-43BD-BCFB-F830020EA531}"/>
              </a:ext>
            </a:extLst>
          </p:cNvPr>
          <p:cNvSpPr/>
          <p:nvPr/>
        </p:nvSpPr>
        <p:spPr>
          <a:xfrm>
            <a:off x="628531" y="1172091"/>
            <a:ext cx="5168111" cy="415498"/>
          </a:xfrm>
          <a:prstGeom prst="roundRect">
            <a:avLst/>
          </a:prstGeom>
          <a:noFill/>
          <a:ln w="38100">
            <a:solidFill>
              <a:srgbClr val="0000FF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4308199" y="2797155"/>
            <a:ext cx="413575" cy="394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85000" lnSpcReduction="20000"/>
          </a:bodyPr>
          <a:lstStyle/>
          <a:p>
            <a:pPr algn="ctr" defTabSz="308049" hangingPunct="0">
              <a:buClrTx/>
            </a:pPr>
            <a:fld id="{86CB4B4D-7CA3-9044-876B-883B54F8677D}" type="slidenum">
              <a:rPr>
                <a:latin typeface="Tahoma"/>
                <a:ea typeface="Tahoma"/>
                <a:cs typeface="Tahoma"/>
              </a:rPr>
              <a:pPr algn="ctr" defTabSz="308049" hangingPunct="0">
                <a:buClrTx/>
              </a:pPr>
              <a:t>6</a:t>
            </a:fld>
            <a:endParaRPr>
              <a:latin typeface="Tahoma"/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1E20-7F56-4DDB-875A-8139FF0A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5" y="1057990"/>
            <a:ext cx="5845742" cy="1261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43544-5BAB-4E83-AC9D-88801CA0C409}"/>
              </a:ext>
            </a:extLst>
          </p:cNvPr>
          <p:cNvSpPr txBox="1"/>
          <p:nvPr/>
        </p:nvSpPr>
        <p:spPr>
          <a:xfrm>
            <a:off x="5471588" y="2740335"/>
            <a:ext cx="13353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>
              <a:buClrTx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Analysis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74F3A-F57D-4F64-AD58-5B767A521433}"/>
              </a:ext>
            </a:extLst>
          </p:cNvPr>
          <p:cNvSpPr txBox="1"/>
          <p:nvPr/>
        </p:nvSpPr>
        <p:spPr>
          <a:xfrm>
            <a:off x="611381" y="355097"/>
            <a:ext cx="467596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>
              <a:buClrTx/>
            </a:pPr>
            <a:r>
              <a:rPr lang="en-US" sz="3000" b="1" dirty="0">
                <a:latin typeface="Raleway" pitchFamily="2" charset="0"/>
                <a:ea typeface="+mn-ea"/>
                <a:cs typeface="Arial" panose="020B0604020202020204" pitchFamily="34" charset="0"/>
                <a:sym typeface="Helvetica Light"/>
              </a:rPr>
              <a:t>Perspectives on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AC491-A767-4189-B528-363BDD1D39BF}"/>
              </a:ext>
            </a:extLst>
          </p:cNvPr>
          <p:cNvSpPr txBox="1"/>
          <p:nvPr/>
        </p:nvSpPr>
        <p:spPr>
          <a:xfrm>
            <a:off x="584800" y="2099826"/>
            <a:ext cx="9409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>
              <a:buClrTx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Tools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560C5-4CEC-4A3A-8E67-186B5817C203}"/>
              </a:ext>
            </a:extLst>
          </p:cNvPr>
          <p:cNvSpPr txBox="1"/>
          <p:nvPr/>
        </p:nvSpPr>
        <p:spPr>
          <a:xfrm>
            <a:off x="5399016" y="3212259"/>
            <a:ext cx="246862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Fitting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Invariant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Pr</a:t>
            </a: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Inversion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Correlation Function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BA8DEAE-EEE1-4AE4-A164-AF42F6B0D1DA}"/>
              </a:ext>
            </a:extLst>
          </p:cNvPr>
          <p:cNvSpPr/>
          <p:nvPr/>
        </p:nvSpPr>
        <p:spPr>
          <a:xfrm rot="16200000">
            <a:off x="4201522" y="2111868"/>
            <a:ext cx="1378568" cy="471924"/>
          </a:xfrm>
          <a:prstGeom prst="bentArrow">
            <a:avLst>
              <a:gd name="adj1" fmla="val 15285"/>
              <a:gd name="adj2" fmla="val 25000"/>
              <a:gd name="adj3" fmla="val 25000"/>
              <a:gd name="adj4" fmla="val 43750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buClrTx/>
            </a:pPr>
            <a:endParaRPr lang="en-US" sz="24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FCA2B-CCE3-491F-A585-958E0C0E3963}"/>
              </a:ext>
            </a:extLst>
          </p:cNvPr>
          <p:cNvSpPr txBox="1"/>
          <p:nvPr/>
        </p:nvSpPr>
        <p:spPr>
          <a:xfrm>
            <a:off x="381003" y="2479708"/>
            <a:ext cx="2689839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Data Operation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SLD calculator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Density/Volume calculator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Slit Size Calculator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Kiessig</a:t>
            </a: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Thickness Calculator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Q Resolution Estimator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Generic Scattering calculator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Orientation Viewer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Python Shell/Editor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Image Viewer</a:t>
            </a:r>
          </a:p>
          <a:p>
            <a:pPr marL="285750" indent="-285750" defTabSz="584200" hangingPunct="0"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File Converter</a:t>
            </a:r>
          </a:p>
        </p:txBody>
      </p:sp>
    </p:spTree>
    <p:extLst>
      <p:ext uri="{BB962C8B-B14F-4D97-AF65-F5344CB8AC3E}">
        <p14:creationId xmlns:p14="http://schemas.microsoft.com/office/powerpoint/2010/main" val="396838174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690787" y="391636"/>
            <a:ext cx="2516615" cy="42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000" b="1" dirty="0">
                <a:latin typeface="Raleway" pitchFamily="2" charset="0"/>
              </a:rPr>
              <a:t>1D Analysis</a:t>
            </a:r>
            <a:endParaRPr sz="3000" b="1" dirty="0">
              <a:latin typeface="Raleway" pitchFamily="2" charset="0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7282405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t="1833" r="2467" b="8278"/>
          <a:stretch/>
        </p:blipFill>
        <p:spPr>
          <a:xfrm>
            <a:off x="2205896" y="1642082"/>
            <a:ext cx="5272276" cy="227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7466117" y="1081903"/>
            <a:ext cx="1515062" cy="18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Simultaneous fitting</a:t>
            </a:r>
            <a:endParaRPr sz="675" dirty="0"/>
          </a:p>
        </p:txBody>
      </p:sp>
      <p:sp>
        <p:nvSpPr>
          <p:cNvPr id="181" name="Google Shape;181;p31"/>
          <p:cNvSpPr txBox="1"/>
          <p:nvPr/>
        </p:nvSpPr>
        <p:spPr>
          <a:xfrm>
            <a:off x="5052243" y="4344203"/>
            <a:ext cx="2867589" cy="30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Resolution smearing (pinhole and slit)</a:t>
            </a:r>
            <a:endParaRPr sz="675" dirty="0"/>
          </a:p>
          <a:p>
            <a:pPr algn="ctr">
              <a:buSzPts val="1300"/>
            </a:pPr>
            <a:r>
              <a:rPr lang="en" sz="975" dirty="0"/>
              <a:t>Automatically from data or provide parameters</a:t>
            </a:r>
            <a:endParaRPr sz="675" dirty="0"/>
          </a:p>
        </p:txBody>
      </p:sp>
      <p:sp>
        <p:nvSpPr>
          <p:cNvPr id="182" name="Google Shape;182;p31"/>
          <p:cNvSpPr txBox="1"/>
          <p:nvPr/>
        </p:nvSpPr>
        <p:spPr>
          <a:xfrm>
            <a:off x="-158195" y="1131863"/>
            <a:ext cx="1807564" cy="7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r">
              <a:buSzPts val="1500"/>
            </a:pPr>
            <a:r>
              <a:rPr lang="en" sz="1125" dirty="0"/>
              <a:t>Data management</a:t>
            </a:r>
            <a:endParaRPr sz="675" dirty="0"/>
          </a:p>
          <a:p>
            <a:pPr algn="r">
              <a:buSzPts val="1300"/>
            </a:pPr>
            <a:r>
              <a:rPr lang="en" sz="975" dirty="0"/>
              <a:t>Common data formats supported, including NXCansas &amp; </a:t>
            </a:r>
            <a:r>
              <a:rPr lang="en" sz="975" i="1" dirty="0"/>
              <a:t>cansas1D</a:t>
            </a:r>
            <a:endParaRPr sz="675" dirty="0"/>
          </a:p>
        </p:txBody>
      </p:sp>
      <p:sp>
        <p:nvSpPr>
          <p:cNvPr id="183" name="Google Shape;183;p31"/>
          <p:cNvSpPr txBox="1"/>
          <p:nvPr/>
        </p:nvSpPr>
        <p:spPr>
          <a:xfrm>
            <a:off x="3048407" y="993284"/>
            <a:ext cx="2728887" cy="32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Wide choice of built-in models (&gt; 70)</a:t>
            </a:r>
            <a:endParaRPr sz="675" dirty="0"/>
          </a:p>
          <a:p>
            <a:pPr algn="ctr">
              <a:buSzPts val="1500"/>
            </a:pPr>
            <a:r>
              <a:rPr lang="en" sz="1125" dirty="0"/>
              <a:t>P(Q), S(Q) &amp; P(Q)*S(Q)</a:t>
            </a:r>
            <a:endParaRPr sz="675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1322280" y="4388518"/>
            <a:ext cx="2887573" cy="4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 dirty="0"/>
              <a:t>Generic parameter polydispersity</a:t>
            </a:r>
            <a:endParaRPr sz="675" dirty="0"/>
          </a:p>
          <a:p>
            <a:pPr algn="ctr">
              <a:buSzPts val="1300"/>
            </a:pPr>
            <a:r>
              <a:rPr lang="en" sz="975" dirty="0"/>
              <a:t>Choice of distribution and distribution parameters</a:t>
            </a:r>
            <a:endParaRPr sz="675" dirty="0"/>
          </a:p>
        </p:txBody>
      </p:sp>
      <p:sp>
        <p:nvSpPr>
          <p:cNvPr id="185" name="Google Shape;185;p31"/>
          <p:cNvSpPr txBox="1"/>
          <p:nvPr/>
        </p:nvSpPr>
        <p:spPr>
          <a:xfrm>
            <a:off x="1132384" y="2933967"/>
            <a:ext cx="974925" cy="62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500"/>
            </a:pPr>
            <a:r>
              <a:rPr lang="en" sz="1125"/>
              <a:t>Analysis Tool Choice </a:t>
            </a:r>
            <a:endParaRPr sz="675"/>
          </a:p>
          <a:p>
            <a:pPr algn="ctr">
              <a:buSzPts val="1500"/>
            </a:pPr>
            <a:r>
              <a:rPr lang="en" sz="1125"/>
              <a:t>&amp; </a:t>
            </a:r>
            <a:endParaRPr sz="675"/>
          </a:p>
          <a:p>
            <a:pPr algn="ctr">
              <a:buSzPts val="1500"/>
            </a:pPr>
            <a:r>
              <a:rPr lang="en" sz="1125"/>
              <a:t>Plotting</a:t>
            </a:r>
            <a:endParaRPr sz="675"/>
          </a:p>
        </p:txBody>
      </p:sp>
      <p:sp>
        <p:nvSpPr>
          <p:cNvPr id="186" name="Google Shape;186;p31"/>
          <p:cNvSpPr/>
          <p:nvPr/>
        </p:nvSpPr>
        <p:spPr>
          <a:xfrm rot="2916262">
            <a:off x="1656753" y="1820979"/>
            <a:ext cx="825962" cy="216050"/>
          </a:xfrm>
          <a:prstGeom prst="rightArrow">
            <a:avLst>
              <a:gd name="adj1" fmla="val 74622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7" name="Google Shape;187;p31"/>
          <p:cNvSpPr/>
          <p:nvPr/>
        </p:nvSpPr>
        <p:spPr>
          <a:xfrm rot="1109502">
            <a:off x="1874618" y="3386254"/>
            <a:ext cx="574618" cy="2160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8" name="Google Shape;188;p31"/>
          <p:cNvSpPr/>
          <p:nvPr/>
        </p:nvSpPr>
        <p:spPr>
          <a:xfrm rot="-2699043">
            <a:off x="2493790" y="3582276"/>
            <a:ext cx="1563669" cy="2160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9" name="Google Shape;189;p31"/>
          <p:cNvSpPr/>
          <p:nvPr/>
        </p:nvSpPr>
        <p:spPr>
          <a:xfrm rot="-7841908">
            <a:off x="4521327" y="3693065"/>
            <a:ext cx="1134288" cy="2160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0" name="Google Shape;190;p31"/>
          <p:cNvSpPr/>
          <p:nvPr/>
        </p:nvSpPr>
        <p:spPr>
          <a:xfrm rot="6333609">
            <a:off x="4043973" y="1696668"/>
            <a:ext cx="737757" cy="216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1" name="Google Shape;191;p31"/>
          <p:cNvSpPr/>
          <p:nvPr/>
        </p:nvSpPr>
        <p:spPr>
          <a:xfrm rot="8338683">
            <a:off x="6681582" y="1464237"/>
            <a:ext cx="924071" cy="2161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671119" y="363379"/>
            <a:ext cx="2246424" cy="4443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000" b="1" dirty="0">
                <a:latin typeface="Raleway" pitchFamily="2" charset="0"/>
              </a:rPr>
              <a:t>2D Analysis</a:t>
            </a:r>
            <a:endParaRPr sz="3000" b="1" dirty="0">
              <a:latin typeface="Raleway" pitchFamily="2" charset="0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83447"/>
            <a:ext cx="3750758" cy="28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1" y="1012560"/>
            <a:ext cx="3543299" cy="4024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0;p33">
            <a:extLst>
              <a:ext uri="{FF2B5EF4-FFF2-40B4-BE49-F238E27FC236}">
                <a16:creationId xmlns:a16="http://schemas.microsoft.com/office/drawing/2014/main" id="{4459932F-758B-4C9A-B24E-09B4896EEB9C}"/>
              </a:ext>
            </a:extLst>
          </p:cNvPr>
          <p:cNvSpPr txBox="1"/>
          <p:nvPr/>
        </p:nvSpPr>
        <p:spPr>
          <a:xfrm>
            <a:off x="5561108" y="3516681"/>
            <a:ext cx="2761650" cy="9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125" dirty="0">
                <a:solidFill>
                  <a:srgbClr val="C0000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125" dirty="0"/>
          </a:p>
          <a:p>
            <a:pPr algn="ctr">
              <a:buSzPts val="1500"/>
            </a:pPr>
            <a:r>
              <a:rPr lang="en-US" sz="1125" dirty="0"/>
              <a:t>Decouples the frame for the object’s orientation with respect to the beam and the “jitter” around the axis of the object.</a:t>
            </a:r>
            <a:endParaRPr lang="en" sz="1125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6" name="Google Shape;210;p33">
            <a:extLst>
              <a:ext uri="{FF2B5EF4-FFF2-40B4-BE49-F238E27FC236}">
                <a16:creationId xmlns:a16="http://schemas.microsoft.com/office/drawing/2014/main" id="{A6499E55-AE0C-4B18-81CA-0014DB989388}"/>
              </a:ext>
            </a:extLst>
          </p:cNvPr>
          <p:cNvSpPr txBox="1"/>
          <p:nvPr/>
        </p:nvSpPr>
        <p:spPr>
          <a:xfrm>
            <a:off x="5561108" y="4460053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125" dirty="0">
                <a:solidFill>
                  <a:srgbClr val="C00000"/>
                </a:solidFill>
              </a:rPr>
              <a:t>Turning on GPU Option highly recommended for fitting</a:t>
            </a:r>
            <a:endParaRPr lang="en" sz="11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591856" y="406581"/>
            <a:ext cx="3563526" cy="48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000" b="1" dirty="0">
                <a:latin typeface="Raleway" pitchFamily="2" charset="0"/>
              </a:rPr>
              <a:t>Fitting Algorithms</a:t>
            </a:r>
            <a:endParaRPr sz="3000" b="1" dirty="0">
              <a:latin typeface="Raleway" pitchFamily="2" charset="0"/>
            </a:endParaRPr>
          </a:p>
        </p:txBody>
      </p:sp>
      <p:sp>
        <p:nvSpPr>
          <p:cNvPr id="204" name="Google Shape;204;p33"/>
          <p:cNvSpPr txBox="1">
            <a:spLocks noGrp="1"/>
          </p:cNvSpPr>
          <p:nvPr>
            <p:ph type="sldNum" idx="12"/>
          </p:nvPr>
        </p:nvSpPr>
        <p:spPr>
          <a:xfrm>
            <a:off x="7282405" y="5264051"/>
            <a:ext cx="367425" cy="25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933" y="944473"/>
            <a:ext cx="2261188" cy="288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204" y="2809169"/>
            <a:ext cx="1544869" cy="156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209" y="944473"/>
            <a:ext cx="1787009" cy="181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5597" y="768121"/>
            <a:ext cx="1948465" cy="19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5598" y="2743502"/>
            <a:ext cx="1948465" cy="197538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2281443" y="4163071"/>
            <a:ext cx="4394154" cy="80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800" dirty="0"/>
              <a:t>Uses bumps package from P. Kienzle</a:t>
            </a:r>
          </a:p>
          <a:p>
            <a:pPr algn="ctr">
              <a:buSzPts val="1500"/>
            </a:pPr>
            <a:r>
              <a:rPr lang="en" sz="1800" dirty="0">
                <a:sym typeface="Wingdings" panose="05000000000000000000" pitchFamily="2" charset="2"/>
              </a:rPr>
              <a:t> </a:t>
            </a:r>
            <a:r>
              <a:rPr lang="en" sz="1800" b="1" i="1" dirty="0">
                <a:solidFill>
                  <a:schemeClr val="bg2"/>
                </a:solidFill>
                <a:sym typeface="Wingdings" panose="05000000000000000000" pitchFamily="2" charset="2"/>
              </a:rPr>
              <a:t>provides user choice of fitting engine</a:t>
            </a:r>
          </a:p>
          <a:p>
            <a:pPr algn="ctr">
              <a:buSzPts val="1500"/>
            </a:pPr>
            <a:r>
              <a:rPr lang="en-US" sz="1600" i="1" dirty="0">
                <a:solidFill>
                  <a:schemeClr val="bg2"/>
                </a:solidFill>
                <a:sym typeface="Wingdings" panose="05000000000000000000" pitchFamily="2" charset="2"/>
              </a:rPr>
              <a:t>C</a:t>
            </a:r>
            <a:r>
              <a:rPr lang="en" sz="1600" i="1" dirty="0">
                <a:solidFill>
                  <a:schemeClr val="bg2"/>
                </a:solidFill>
                <a:sym typeface="Wingdings" panose="05000000000000000000" pitchFamily="2" charset="2"/>
              </a:rPr>
              <a:t>onventional and Bayseian</a:t>
            </a:r>
            <a:endParaRPr lang="en" sz="1600" i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1403</Words>
  <Application>Microsoft Office PowerPoint</Application>
  <PresentationFormat>On-screen Show (16:9)</PresentationFormat>
  <Paragraphs>262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Source Sans Pro</vt:lpstr>
      <vt:lpstr>Tahoma</vt:lpstr>
      <vt:lpstr>Courier New</vt:lpstr>
      <vt:lpstr>Raleway</vt:lpstr>
      <vt:lpstr>Noto Sans Symbols</vt:lpstr>
      <vt:lpstr>Helvetica Neue Light</vt:lpstr>
      <vt:lpstr>Arial</vt:lpstr>
      <vt:lpstr>Times New Roman</vt:lpstr>
      <vt:lpstr>Calibri</vt:lpstr>
      <vt:lpstr>Office Theme</vt:lpstr>
      <vt:lpstr>Office Theme</vt:lpstr>
      <vt:lpstr>Font and logo master</vt:lpstr>
      <vt:lpstr>PowerPoint Presentation</vt:lpstr>
      <vt:lpstr>PowerPoint Presentation</vt:lpstr>
      <vt:lpstr>PowerPoint Presentation</vt:lpstr>
      <vt:lpstr>SasView</vt:lpstr>
      <vt:lpstr>PowerPoint Presentation</vt:lpstr>
      <vt:lpstr>PowerPoint Presentation</vt:lpstr>
      <vt:lpstr>1D Analysis</vt:lpstr>
      <vt:lpstr>2D Analysis</vt:lpstr>
      <vt:lpstr>Fitting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Butler, Paul D. (Fed)</dc:creator>
  <cp:lastModifiedBy>Butler, Paul D. (Fed)</cp:lastModifiedBy>
  <cp:revision>22</cp:revision>
  <dcterms:modified xsi:type="dcterms:W3CDTF">2021-12-09T00:55:47Z</dcterms:modified>
</cp:coreProperties>
</file>